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8989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89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dd50129f8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dd50129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dd50129f8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dd50129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dd50129f8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dd50129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dd50129f8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dd50129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5fde54265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5fde5426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dd50129f8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dd50129f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dd50129f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dd50129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dd50129f8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dd50129f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dd50129f8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dd50129f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dd50129f8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dd50129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6f88989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6f8898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5fde54265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5fde5426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5fde54265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5fde5426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fde54265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5fde5426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dd50129f8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dd50129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5fde54265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5fde542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5fde54265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5fde5426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5fde54265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5fde5426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5fde54265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5fde5426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5fde54265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5fde5426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5fde54265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5fde5426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5fde54265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5fde542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5fde54265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5fde542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5fde54265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5fde5426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5fde54265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5fde542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5fde54265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5fde5426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3ac77f0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3ac77f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3f4896f1d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3f4896f1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5fde54265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5fde542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3f4896f1d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3f4896f1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3f4896f1d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3f4896f1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dd50129f8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dd50129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dd50129f8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dd50129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nvSpPr>
        <p:spPr>
          <a:xfrm>
            <a:off x="7065400" y="3843800"/>
            <a:ext cx="1921800" cy="1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 name="Google Shape;55;p13"/>
          <p:cNvSpPr txBox="1"/>
          <p:nvPr/>
        </p:nvSpPr>
        <p:spPr>
          <a:xfrm>
            <a:off x="464250" y="219900"/>
            <a:ext cx="8358900" cy="4545000"/>
          </a:xfrm>
          <a:prstGeom prst="rect">
            <a:avLst/>
          </a:prstGeom>
          <a:noFill/>
          <a:ln cap="flat" cmpd="sng" w="38100">
            <a:solidFill>
              <a:srgbClr val="FFFFFF"/>
            </a:solidFill>
            <a:prstDash val="solid"/>
            <a:round/>
            <a:headEnd len="sm" w="sm" type="none"/>
            <a:tailEnd len="sm" w="sm" type="none"/>
          </a:ln>
          <a:effectLst>
            <a:outerShdw blurRad="57150" rotWithShape="0" algn="bl" dir="7740000" dist="57150">
              <a:srgbClr val="000000">
                <a:alpha val="74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5900">
                <a:solidFill>
                  <a:srgbClr val="F3F3F3"/>
                </a:solidFill>
              </a:rPr>
              <a:t> </a:t>
            </a:r>
            <a:r>
              <a:rPr b="1" lang="en" sz="6000" u="sng">
                <a:solidFill>
                  <a:srgbClr val="FFFFFF"/>
                </a:solidFill>
                <a:latin typeface="Trebuchet MS"/>
                <a:ea typeface="Trebuchet MS"/>
                <a:cs typeface="Trebuchet MS"/>
                <a:sym typeface="Trebuchet MS"/>
              </a:rPr>
              <a:t>INTELLIQUIZ</a:t>
            </a:r>
            <a:endParaRPr b="1" sz="5600">
              <a:solidFill>
                <a:srgbClr val="FFFFFF"/>
              </a:solidFill>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rPr lang="en" sz="1800">
                <a:solidFill>
                  <a:srgbClr val="FFFFFF"/>
                </a:solidFill>
                <a:latin typeface="Trebuchet MS"/>
                <a:ea typeface="Trebuchet MS"/>
                <a:cs typeface="Trebuchet MS"/>
                <a:sym typeface="Trebuchet MS"/>
              </a:rPr>
              <a:t>TAKSH BOHRA(18BIT0296)</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rPr lang="en" sz="1800">
                <a:solidFill>
                  <a:srgbClr val="FFFFFF"/>
                </a:solidFill>
                <a:latin typeface="Trebuchet MS"/>
                <a:ea typeface="Trebuchet MS"/>
                <a:cs typeface="Trebuchet MS"/>
                <a:sym typeface="Trebuchet MS"/>
              </a:rPr>
              <a:t>YATHARTH GOURI(18BIT0315)</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rPr lang="en" sz="1800">
                <a:solidFill>
                  <a:srgbClr val="FFFFFF"/>
                </a:solidFill>
                <a:latin typeface="Trebuchet MS"/>
                <a:ea typeface="Trebuchet MS"/>
                <a:cs typeface="Trebuchet MS"/>
                <a:sym typeface="Trebuchet MS"/>
              </a:rPr>
              <a:t>HARSHIT KHERA(18BIT0371)</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rPr lang="en" sz="1800">
                <a:solidFill>
                  <a:srgbClr val="FFFFFF"/>
                </a:solidFill>
                <a:latin typeface="Trebuchet MS"/>
                <a:ea typeface="Trebuchet MS"/>
                <a:cs typeface="Trebuchet MS"/>
                <a:sym typeface="Trebuchet MS"/>
              </a:rPr>
              <a:t>KRITIKA GARG(18BIT0427)</a:t>
            </a:r>
            <a:endParaRPr sz="1800">
              <a:solidFill>
                <a:srgbClr val="FFFFFF"/>
              </a:solidFill>
              <a:latin typeface="Trebuchet MS"/>
              <a:ea typeface="Trebuchet MS"/>
              <a:cs typeface="Trebuchet MS"/>
              <a:sym typeface="Trebuchet MS"/>
            </a:endParaRPr>
          </a:p>
          <a:p>
            <a:pPr indent="0" lvl="0" marL="0" rtl="0" algn="ctr">
              <a:lnSpc>
                <a:spcPct val="115000"/>
              </a:lnSpc>
              <a:spcBef>
                <a:spcPts val="0"/>
              </a:spcBef>
              <a:spcAft>
                <a:spcPts val="0"/>
              </a:spcAft>
              <a:buNone/>
            </a:pPr>
            <a:r>
              <a:t/>
            </a:r>
            <a:endParaRPr b="1" sz="2300">
              <a:solidFill>
                <a:srgbClr val="EFEFEF"/>
              </a:solidFill>
            </a:endParaRPr>
          </a:p>
        </p:txBody>
      </p:sp>
      <p:pic>
        <p:nvPicPr>
          <p:cNvPr id="56" name="Google Shape;56;p13"/>
          <p:cNvPicPr preferRelativeResize="0"/>
          <p:nvPr/>
        </p:nvPicPr>
        <p:blipFill>
          <a:blip r:embed="rId3">
            <a:alphaModFix/>
          </a:blip>
          <a:stretch>
            <a:fillRect/>
          </a:stretch>
        </p:blipFill>
        <p:spPr>
          <a:xfrm>
            <a:off x="848750" y="1539375"/>
            <a:ext cx="4774450" cy="2921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281000"/>
            <a:ext cx="8520600" cy="45570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u="sng">
                <a:solidFill>
                  <a:srgbClr val="000000"/>
                </a:solidFill>
                <a:latin typeface="Times New Roman"/>
                <a:ea typeface="Times New Roman"/>
                <a:cs typeface="Times New Roman"/>
                <a:sym typeface="Times New Roman"/>
              </a:rPr>
              <a:t>REGISTRATION PHASE:</a:t>
            </a:r>
            <a:endParaRPr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rgbClr val="000000"/>
                </a:solidFill>
                <a:latin typeface="Times New Roman"/>
                <a:ea typeface="Times New Roman"/>
                <a:cs typeface="Times New Roman"/>
                <a:sym typeface="Times New Roman"/>
              </a:rPr>
              <a:t>If an existing user then he can enter into the system, using his valid username and password.</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rgbClr val="000000"/>
                </a:solidFill>
                <a:latin typeface="Times New Roman"/>
                <a:ea typeface="Times New Roman"/>
                <a:cs typeface="Times New Roman"/>
                <a:sym typeface="Times New Roman"/>
              </a:rPr>
              <a:t>If the participant is a new one then he has to fill the registration form. Now valid username and password will assign to the user. Using that he can enter into the system.</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u="sng">
                <a:solidFill>
                  <a:srgbClr val="000000"/>
                </a:solidFill>
                <a:latin typeface="Times New Roman"/>
                <a:ea typeface="Times New Roman"/>
                <a:cs typeface="Times New Roman"/>
                <a:sym typeface="Times New Roman"/>
              </a:rPr>
              <a:t>VIEW RANK:</a:t>
            </a:r>
            <a:endParaRPr b="1"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rgbClr val="000000"/>
                </a:solidFill>
                <a:latin typeface="Times New Roman"/>
                <a:ea typeface="Times New Roman"/>
                <a:cs typeface="Times New Roman"/>
                <a:sym typeface="Times New Roman"/>
              </a:rPr>
              <a:t>This phase contains the administrator or the teachers to view the ranks of the students.</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u="sng">
                <a:solidFill>
                  <a:srgbClr val="000000"/>
                </a:solidFill>
                <a:latin typeface="Times New Roman"/>
                <a:ea typeface="Times New Roman"/>
                <a:cs typeface="Times New Roman"/>
                <a:sym typeface="Times New Roman"/>
              </a:rPr>
              <a:t>DELETE USER:</a:t>
            </a:r>
            <a:endParaRPr b="1"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rgbClr val="000000"/>
                </a:solidFill>
                <a:latin typeface="Times New Roman"/>
                <a:ea typeface="Times New Roman"/>
                <a:cs typeface="Times New Roman"/>
                <a:sym typeface="Times New Roman"/>
              </a:rPr>
              <a:t>This phase contains the administrator or the teachers to delete the users if anyone tries to create fake profile or do malpractice.</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23"/>
          <p:cNvSpPr txBox="1"/>
          <p:nvPr>
            <p:ph idx="1" type="body"/>
          </p:nvPr>
        </p:nvSpPr>
        <p:spPr>
          <a:xfrm>
            <a:off x="311700" y="281000"/>
            <a:ext cx="8520600" cy="45570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2100"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2100" u="sng">
                <a:solidFill>
                  <a:srgbClr val="000000"/>
                </a:solidFill>
                <a:latin typeface="Times New Roman"/>
                <a:ea typeface="Times New Roman"/>
                <a:cs typeface="Times New Roman"/>
                <a:sym typeface="Times New Roman"/>
              </a:rPr>
              <a:t>QUESTION GENERATION PHASE:</a:t>
            </a:r>
            <a:endParaRPr b="1" sz="2100"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000000"/>
                </a:solidFill>
                <a:latin typeface="Times New Roman"/>
                <a:ea typeface="Times New Roman"/>
                <a:cs typeface="Times New Roman"/>
                <a:sym typeface="Times New Roman"/>
              </a:rPr>
              <a:t>This phase includes the various categorized question generation. In this phase the administrator can perform add, modify, delete, move_next, move_previous, clear_all operation. This phase may be the most important phase in proposed system, because it is the one where the entire system gets the categorized question.</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2100" u="sng">
                <a:solidFill>
                  <a:srgbClr val="000000"/>
                </a:solidFill>
                <a:latin typeface="Times New Roman"/>
                <a:ea typeface="Times New Roman"/>
                <a:cs typeface="Times New Roman"/>
                <a:sym typeface="Times New Roman"/>
              </a:rPr>
              <a:t>REPORT GENERATION PHASE:</a:t>
            </a:r>
            <a:endParaRPr b="1" sz="2100"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000000"/>
                </a:solidFill>
                <a:latin typeface="Times New Roman"/>
                <a:ea typeface="Times New Roman"/>
                <a:cs typeface="Times New Roman"/>
                <a:sym typeface="Times New Roman"/>
              </a:rPr>
              <a:t>This phase  contains various report generation related to our system such as Administrator report, Participant report, Rank etc. the report gives the overall view about our system.</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18" name="Shape 118"/>
        <p:cNvGrpSpPr/>
        <p:nvPr/>
      </p:nvGrpSpPr>
      <p:grpSpPr>
        <a:xfrm>
          <a:off x="0" y="0"/>
          <a:ext cx="0" cy="0"/>
          <a:chOff x="0" y="0"/>
          <a:chExt cx="0" cy="0"/>
        </a:xfrm>
      </p:grpSpPr>
      <p:sp>
        <p:nvSpPr>
          <p:cNvPr id="119" name="Google Shape;119;p24"/>
          <p:cNvSpPr txBox="1"/>
          <p:nvPr>
            <p:ph type="title"/>
          </p:nvPr>
        </p:nvSpPr>
        <p:spPr>
          <a:xfrm>
            <a:off x="262825" y="263550"/>
            <a:ext cx="8520600" cy="9051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700">
                <a:solidFill>
                  <a:srgbClr val="FFFFFF"/>
                </a:solidFill>
                <a:latin typeface="Times New Roman"/>
                <a:ea typeface="Times New Roman"/>
                <a:cs typeface="Times New Roman"/>
                <a:sym typeface="Times New Roman"/>
              </a:rPr>
              <a:t>PARTICIPANT</a:t>
            </a:r>
            <a:endParaRPr b="1" sz="9700">
              <a:solidFill>
                <a:srgbClr val="FFFFFF"/>
              </a:solidFill>
            </a:endParaRPr>
          </a:p>
        </p:txBody>
      </p:sp>
      <p:sp>
        <p:nvSpPr>
          <p:cNvPr id="120" name="Google Shape;120;p24"/>
          <p:cNvSpPr txBox="1"/>
          <p:nvPr>
            <p:ph idx="1" type="body"/>
          </p:nvPr>
        </p:nvSpPr>
        <p:spPr>
          <a:xfrm>
            <a:off x="311700" y="1375050"/>
            <a:ext cx="8520600" cy="34629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rgbClr val="000000"/>
                </a:solidFill>
                <a:latin typeface="Times New Roman"/>
                <a:ea typeface="Times New Roman"/>
                <a:cs typeface="Times New Roman"/>
                <a:sym typeface="Times New Roman"/>
              </a:rPr>
              <a:t>AUTHENTICATION PHASE:</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This proposed system is completely authenticated in order to enhance security and corruptions of database as well as the software. A person is given access permission to this system when he/she has got a valid username and password. Hence this authentication module includes two fields where participant is asked to enter their username and password. The details include:</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1.</a:t>
            </a:r>
            <a:r>
              <a:rPr lang="en" sz="100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Username</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2.</a:t>
            </a:r>
            <a:r>
              <a:rPr lang="en" sz="100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Password</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500">
                <a:solidFill>
                  <a:srgbClr val="000000"/>
                </a:solidFill>
                <a:latin typeface="Times New Roman"/>
                <a:ea typeface="Times New Roman"/>
                <a:cs typeface="Times New Roman"/>
                <a:sym typeface="Times New Roman"/>
              </a:rPr>
              <a:t>REGISTRATION PHASE:</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If </a:t>
            </a:r>
            <a:r>
              <a:rPr lang="en" sz="1500">
                <a:solidFill>
                  <a:srgbClr val="000000"/>
                </a:solidFill>
                <a:latin typeface="Times New Roman"/>
                <a:ea typeface="Times New Roman"/>
                <a:cs typeface="Times New Roman"/>
                <a:sym typeface="Times New Roman"/>
              </a:rPr>
              <a:t>the participant is an existing user then he can enter into the system, using his valid username and password.</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If the participant is a new one then he has to fill the registration form. Now valid username and password will assign to the user. Using that he can enter into the system.</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25"/>
          <p:cNvSpPr txBox="1"/>
          <p:nvPr>
            <p:ph idx="1" type="body"/>
          </p:nvPr>
        </p:nvSpPr>
        <p:spPr>
          <a:xfrm>
            <a:off x="311700" y="281000"/>
            <a:ext cx="8520600" cy="45570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rgbClr val="000000"/>
                </a:solidFill>
                <a:latin typeface="Times New Roman"/>
                <a:ea typeface="Times New Roman"/>
                <a:cs typeface="Times New Roman"/>
                <a:sym typeface="Times New Roman"/>
              </a:rPr>
              <a:t>QUESTION BANK PHASE:</a:t>
            </a:r>
            <a:endParaRPr b="1"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This phase provides the students a set of multiple-choice questions and a set of answers below the specific question. Once after the current question has been answered it automatically makes a move to the second question with their corresponding answers.</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This module is provided with four fields:</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1.</a:t>
            </a:r>
            <a:r>
              <a:rPr lang="en" sz="1100">
                <a:solidFill>
                  <a:srgbClr val="000000"/>
                </a:solidFill>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Question number</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2.</a:t>
            </a:r>
            <a:r>
              <a:rPr lang="en" sz="1100">
                <a:solidFill>
                  <a:srgbClr val="000000"/>
                </a:solidFill>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Option 1</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3.</a:t>
            </a:r>
            <a:r>
              <a:rPr lang="en" sz="1100">
                <a:solidFill>
                  <a:srgbClr val="000000"/>
                </a:solidFill>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Option 2</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4.</a:t>
            </a:r>
            <a:r>
              <a:rPr lang="en" sz="1100">
                <a:solidFill>
                  <a:srgbClr val="000000"/>
                </a:solidFill>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Option 3</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600">
                <a:solidFill>
                  <a:srgbClr val="000000"/>
                </a:solidFill>
                <a:latin typeface="Times New Roman"/>
                <a:ea typeface="Times New Roman"/>
                <a:cs typeface="Times New Roman"/>
                <a:sym typeface="Times New Roman"/>
              </a:rPr>
              <a:t>5.    Option 4</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500">
                <a:solidFill>
                  <a:srgbClr val="000000"/>
                </a:solidFill>
                <a:latin typeface="Times New Roman"/>
                <a:ea typeface="Times New Roman"/>
                <a:cs typeface="Times New Roman"/>
                <a:sym typeface="Times New Roman"/>
              </a:rPr>
              <a:t>RESULT GENERATION PHASE:</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The result of the corresponding student is generated based on his, her performance in the test. The result is generated at the end of the quiz. The result is generated with the help of following field:</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1.</a:t>
            </a:r>
            <a:r>
              <a:rPr lang="en" sz="100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Username</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2.</a:t>
            </a:r>
            <a:r>
              <a:rPr lang="en" sz="100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Category</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500">
                <a:solidFill>
                  <a:srgbClr val="000000"/>
                </a:solidFill>
                <a:latin typeface="Times New Roman"/>
                <a:ea typeface="Times New Roman"/>
                <a:cs typeface="Times New Roman"/>
                <a:sym typeface="Times New Roman"/>
              </a:rPr>
              <a:t>3.</a:t>
            </a:r>
            <a:r>
              <a:rPr lang="en" sz="1000">
                <a:solidFill>
                  <a:srgbClr val="000000"/>
                </a:solidFill>
                <a:latin typeface="Times New Roman"/>
                <a:ea typeface="Times New Roman"/>
                <a:cs typeface="Times New Roman"/>
                <a:sym typeface="Times New Roman"/>
              </a:rPr>
              <a:t>      </a:t>
            </a:r>
            <a:r>
              <a:rPr lang="en" sz="1500">
                <a:solidFill>
                  <a:srgbClr val="000000"/>
                </a:solidFill>
                <a:latin typeface="Times New Roman"/>
                <a:ea typeface="Times New Roman"/>
                <a:cs typeface="Times New Roman"/>
                <a:sym typeface="Times New Roman"/>
              </a:rPr>
              <a:t>Mark</a:t>
            </a:r>
            <a:endParaRPr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USE CASE DIAGRAM</a:t>
            </a:r>
            <a:endParaRPr b="1" sz="3900" u="sng">
              <a:solidFill>
                <a:srgbClr val="FFFFFF"/>
              </a:solidFill>
            </a:endParaRPr>
          </a:p>
        </p:txBody>
      </p:sp>
      <p:pic>
        <p:nvPicPr>
          <p:cNvPr id="131" name="Google Shape;131;p26"/>
          <p:cNvPicPr preferRelativeResize="0"/>
          <p:nvPr/>
        </p:nvPicPr>
        <p:blipFill>
          <a:blip r:embed="rId3">
            <a:alphaModFix/>
          </a:blip>
          <a:stretch>
            <a:fillRect/>
          </a:stretch>
        </p:blipFill>
        <p:spPr>
          <a:xfrm>
            <a:off x="2229350" y="934400"/>
            <a:ext cx="4249194" cy="399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ER </a:t>
            </a:r>
            <a:r>
              <a:rPr b="1" lang="en" sz="4000" u="sng">
                <a:solidFill>
                  <a:srgbClr val="FFFFFF"/>
                </a:solidFill>
                <a:latin typeface="Trebuchet MS"/>
                <a:ea typeface="Trebuchet MS"/>
                <a:cs typeface="Trebuchet MS"/>
                <a:sym typeface="Trebuchet MS"/>
              </a:rPr>
              <a:t>DIAGRAM</a:t>
            </a:r>
            <a:endParaRPr b="1" sz="3900" u="sng">
              <a:solidFill>
                <a:srgbClr val="FFFFFF"/>
              </a:solidFill>
            </a:endParaRPr>
          </a:p>
        </p:txBody>
      </p:sp>
      <p:pic>
        <p:nvPicPr>
          <p:cNvPr id="137" name="Google Shape;137;p27"/>
          <p:cNvPicPr preferRelativeResize="0"/>
          <p:nvPr/>
        </p:nvPicPr>
        <p:blipFill>
          <a:blip r:embed="rId3">
            <a:alphaModFix/>
          </a:blip>
          <a:stretch>
            <a:fillRect/>
          </a:stretch>
        </p:blipFill>
        <p:spPr>
          <a:xfrm>
            <a:off x="1449250" y="946600"/>
            <a:ext cx="6245498" cy="399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41" name="Shape 141"/>
        <p:cNvGrpSpPr/>
        <p:nvPr/>
      </p:nvGrpSpPr>
      <p:grpSpPr>
        <a:xfrm>
          <a:off x="0" y="0"/>
          <a:ext cx="0" cy="0"/>
          <a:chOff x="0" y="0"/>
          <a:chExt cx="0" cy="0"/>
        </a:xfrm>
      </p:grpSpPr>
      <p:sp>
        <p:nvSpPr>
          <p:cNvPr id="142" name="Google Shape;142;p28"/>
          <p:cNvSpPr txBox="1"/>
          <p:nvPr>
            <p:ph type="title"/>
          </p:nvPr>
        </p:nvSpPr>
        <p:spPr>
          <a:xfrm>
            <a:off x="311700" y="263550"/>
            <a:ext cx="8520600" cy="774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200" u="sng"/>
              <a:t>DATABASE</a:t>
            </a:r>
            <a:endParaRPr b="1" sz="4200" u="sng"/>
          </a:p>
        </p:txBody>
      </p:sp>
      <p:sp>
        <p:nvSpPr>
          <p:cNvPr id="143" name="Google Shape;143;p28"/>
          <p:cNvSpPr txBox="1"/>
          <p:nvPr>
            <p:ph idx="1" type="body"/>
          </p:nvPr>
        </p:nvSpPr>
        <p:spPr>
          <a:xfrm>
            <a:off x="311700" y="1160650"/>
            <a:ext cx="8520600" cy="3799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rgbClr val="000000"/>
                </a:solidFill>
                <a:latin typeface="Times New Roman"/>
                <a:ea typeface="Times New Roman"/>
                <a:cs typeface="Times New Roman"/>
                <a:sym typeface="Times New Roman"/>
              </a:rPr>
              <a:t>ADMIN                                      </a:t>
            </a:r>
            <a:r>
              <a:rPr b="1" lang="en" sz="1500">
                <a:solidFill>
                  <a:srgbClr val="000000"/>
                </a:solidFill>
                <a:latin typeface="Times New Roman"/>
                <a:ea typeface="Times New Roman"/>
                <a:cs typeface="Times New Roman"/>
                <a:sym typeface="Times New Roman"/>
              </a:rPr>
              <a:t>USER                                   ANSWER                      HISTORY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500">
                <a:solidFill>
                  <a:srgbClr val="000000"/>
                </a:solidFill>
                <a:latin typeface="Times New Roman"/>
                <a:ea typeface="Times New Roman"/>
                <a:cs typeface="Times New Roman"/>
                <a:sym typeface="Times New Roman"/>
              </a:rPr>
              <a:t>QUIZ                                          QUESTION                           RANK</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500">
              <a:solidFill>
                <a:srgbClr val="000000"/>
              </a:solidFill>
              <a:latin typeface="Times New Roman"/>
              <a:ea typeface="Times New Roman"/>
              <a:cs typeface="Times New Roman"/>
              <a:sym typeface="Times New Roman"/>
            </a:endParaRPr>
          </a:p>
        </p:txBody>
      </p:sp>
      <p:pic>
        <p:nvPicPr>
          <p:cNvPr id="144" name="Google Shape;144;p28"/>
          <p:cNvPicPr preferRelativeResize="0"/>
          <p:nvPr/>
        </p:nvPicPr>
        <p:blipFill>
          <a:blip r:embed="rId3">
            <a:alphaModFix/>
          </a:blip>
          <a:stretch>
            <a:fillRect/>
          </a:stretch>
        </p:blipFill>
        <p:spPr>
          <a:xfrm>
            <a:off x="414825" y="1527925"/>
            <a:ext cx="2155322" cy="1152350"/>
          </a:xfrm>
          <a:prstGeom prst="rect">
            <a:avLst/>
          </a:prstGeom>
          <a:noFill/>
          <a:ln>
            <a:noFill/>
          </a:ln>
        </p:spPr>
      </p:pic>
      <p:pic>
        <p:nvPicPr>
          <p:cNvPr id="145" name="Google Shape;145;p28"/>
          <p:cNvPicPr preferRelativeResize="0"/>
          <p:nvPr/>
        </p:nvPicPr>
        <p:blipFill>
          <a:blip r:embed="rId4">
            <a:alphaModFix/>
          </a:blip>
          <a:stretch>
            <a:fillRect/>
          </a:stretch>
        </p:blipFill>
        <p:spPr>
          <a:xfrm>
            <a:off x="2870575" y="1517875"/>
            <a:ext cx="1504950" cy="1152354"/>
          </a:xfrm>
          <a:prstGeom prst="rect">
            <a:avLst/>
          </a:prstGeom>
          <a:noFill/>
          <a:ln>
            <a:noFill/>
          </a:ln>
        </p:spPr>
      </p:pic>
      <p:pic>
        <p:nvPicPr>
          <p:cNvPr id="146" name="Google Shape;146;p28"/>
          <p:cNvPicPr preferRelativeResize="0"/>
          <p:nvPr/>
        </p:nvPicPr>
        <p:blipFill rotWithShape="1">
          <a:blip r:embed="rId5">
            <a:alphaModFix/>
          </a:blip>
          <a:srcRect b="0" l="0" r="4159" t="0"/>
          <a:stretch/>
        </p:blipFill>
        <p:spPr>
          <a:xfrm>
            <a:off x="2870575" y="3149650"/>
            <a:ext cx="1390000" cy="1762125"/>
          </a:xfrm>
          <a:prstGeom prst="rect">
            <a:avLst/>
          </a:prstGeom>
          <a:noFill/>
          <a:ln>
            <a:noFill/>
          </a:ln>
        </p:spPr>
      </p:pic>
      <p:pic>
        <p:nvPicPr>
          <p:cNvPr id="147" name="Google Shape;147;p28"/>
          <p:cNvPicPr preferRelativeResize="0"/>
          <p:nvPr/>
        </p:nvPicPr>
        <p:blipFill>
          <a:blip r:embed="rId6">
            <a:alphaModFix/>
          </a:blip>
          <a:stretch>
            <a:fillRect/>
          </a:stretch>
        </p:blipFill>
        <p:spPr>
          <a:xfrm>
            <a:off x="414825" y="3149638"/>
            <a:ext cx="1504950" cy="1762125"/>
          </a:xfrm>
          <a:prstGeom prst="rect">
            <a:avLst/>
          </a:prstGeom>
          <a:noFill/>
          <a:ln>
            <a:noFill/>
          </a:ln>
        </p:spPr>
      </p:pic>
      <p:pic>
        <p:nvPicPr>
          <p:cNvPr id="148" name="Google Shape;148;p28"/>
          <p:cNvPicPr preferRelativeResize="0"/>
          <p:nvPr/>
        </p:nvPicPr>
        <p:blipFill>
          <a:blip r:embed="rId7">
            <a:alphaModFix/>
          </a:blip>
          <a:stretch>
            <a:fillRect/>
          </a:stretch>
        </p:blipFill>
        <p:spPr>
          <a:xfrm>
            <a:off x="5053075" y="1637225"/>
            <a:ext cx="1390000" cy="952407"/>
          </a:xfrm>
          <a:prstGeom prst="rect">
            <a:avLst/>
          </a:prstGeom>
          <a:noFill/>
          <a:ln>
            <a:noFill/>
          </a:ln>
        </p:spPr>
      </p:pic>
      <p:pic>
        <p:nvPicPr>
          <p:cNvPr id="149" name="Google Shape;149;p28"/>
          <p:cNvPicPr preferRelativeResize="0"/>
          <p:nvPr/>
        </p:nvPicPr>
        <p:blipFill>
          <a:blip r:embed="rId8">
            <a:alphaModFix/>
          </a:blip>
          <a:stretch>
            <a:fillRect/>
          </a:stretch>
        </p:blipFill>
        <p:spPr>
          <a:xfrm>
            <a:off x="5053075" y="3252101"/>
            <a:ext cx="1504950" cy="1108375"/>
          </a:xfrm>
          <a:prstGeom prst="rect">
            <a:avLst/>
          </a:prstGeom>
          <a:noFill/>
          <a:ln>
            <a:noFill/>
          </a:ln>
        </p:spPr>
      </p:pic>
      <p:pic>
        <p:nvPicPr>
          <p:cNvPr id="150" name="Google Shape;150;p28"/>
          <p:cNvPicPr preferRelativeResize="0"/>
          <p:nvPr/>
        </p:nvPicPr>
        <p:blipFill>
          <a:blip r:embed="rId9">
            <a:alphaModFix/>
          </a:blip>
          <a:stretch>
            <a:fillRect/>
          </a:stretch>
        </p:blipFill>
        <p:spPr>
          <a:xfrm>
            <a:off x="6855625" y="1820500"/>
            <a:ext cx="1696525" cy="237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HOME</a:t>
            </a:r>
            <a:r>
              <a:rPr b="1" lang="en" sz="4000" u="sng">
                <a:solidFill>
                  <a:srgbClr val="FFFFFF"/>
                </a:solidFill>
                <a:latin typeface="Trebuchet MS"/>
                <a:ea typeface="Trebuchet MS"/>
                <a:cs typeface="Trebuchet MS"/>
                <a:sym typeface="Trebuchet MS"/>
              </a:rPr>
              <a:t> PAGE</a:t>
            </a:r>
            <a:endParaRPr b="1" sz="3900" u="sng">
              <a:solidFill>
                <a:srgbClr val="FFFFFF"/>
              </a:solidFill>
            </a:endParaRPr>
          </a:p>
        </p:txBody>
      </p:sp>
      <p:pic>
        <p:nvPicPr>
          <p:cNvPr id="156" name="Google Shape;156;p29"/>
          <p:cNvPicPr preferRelativeResize="0"/>
          <p:nvPr/>
        </p:nvPicPr>
        <p:blipFill>
          <a:blip r:embed="rId3">
            <a:alphaModFix/>
          </a:blip>
          <a:stretch>
            <a:fillRect/>
          </a:stretch>
        </p:blipFill>
        <p:spPr>
          <a:xfrm>
            <a:off x="474388" y="946600"/>
            <a:ext cx="8195232" cy="399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ADMIN PAGE</a:t>
            </a:r>
            <a:endParaRPr b="1" sz="3900" u="sng">
              <a:solidFill>
                <a:srgbClr val="FFFFFF"/>
              </a:solidFill>
            </a:endParaRPr>
          </a:p>
        </p:txBody>
      </p:sp>
      <p:pic>
        <p:nvPicPr>
          <p:cNvPr id="162" name="Google Shape;162;p30"/>
          <p:cNvPicPr preferRelativeResize="0"/>
          <p:nvPr/>
        </p:nvPicPr>
        <p:blipFill>
          <a:blip r:embed="rId3">
            <a:alphaModFix/>
          </a:blip>
          <a:stretch>
            <a:fillRect/>
          </a:stretch>
        </p:blipFill>
        <p:spPr>
          <a:xfrm>
            <a:off x="152400" y="995475"/>
            <a:ext cx="8691120" cy="3995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66" name="Shape 166"/>
        <p:cNvGrpSpPr/>
        <p:nvPr/>
      </p:nvGrpSpPr>
      <p:grpSpPr>
        <a:xfrm>
          <a:off x="0" y="0"/>
          <a:ext cx="0" cy="0"/>
          <a:chOff x="0" y="0"/>
          <a:chExt cx="0" cy="0"/>
        </a:xfrm>
      </p:grpSpPr>
      <p:pic>
        <p:nvPicPr>
          <p:cNvPr id="167" name="Google Shape;167;p31"/>
          <p:cNvPicPr preferRelativeResize="0"/>
          <p:nvPr/>
        </p:nvPicPr>
        <p:blipFill>
          <a:blip r:embed="rId3">
            <a:alphaModFix/>
          </a:blip>
          <a:stretch>
            <a:fillRect/>
          </a:stretch>
        </p:blipFill>
        <p:spPr>
          <a:xfrm>
            <a:off x="152400" y="183250"/>
            <a:ext cx="8708423" cy="480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146600"/>
            <a:ext cx="8520600" cy="769800"/>
          </a:xfrm>
          <a:prstGeom prst="rect">
            <a:avLst/>
          </a:prstGeom>
          <a:ln cap="flat" cmpd="sng" w="28575">
            <a:solidFill>
              <a:srgbClr val="FFFFFF"/>
            </a:solidFill>
            <a:prstDash val="solid"/>
            <a:round/>
            <a:headEnd len="sm" w="sm" type="none"/>
            <a:tailEnd len="sm" w="sm" type="none"/>
          </a:ln>
          <a:effectLst>
            <a:outerShdw blurRad="57150" rotWithShape="0" algn="bl" dist="28575">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300" u="sng">
                <a:solidFill>
                  <a:srgbClr val="FFFFFF"/>
                </a:solidFill>
              </a:rPr>
              <a:t>ABSTRACT</a:t>
            </a:r>
            <a:endParaRPr b="1" sz="4300" u="sng">
              <a:solidFill>
                <a:srgbClr val="FFFFFF"/>
              </a:solidFill>
            </a:endParaRPr>
          </a:p>
        </p:txBody>
      </p:sp>
      <p:sp>
        <p:nvSpPr>
          <p:cNvPr id="62" name="Google Shape;62;p14"/>
          <p:cNvSpPr txBox="1"/>
          <p:nvPr>
            <p:ph idx="1" type="body"/>
          </p:nvPr>
        </p:nvSpPr>
        <p:spPr>
          <a:xfrm>
            <a:off x="311700" y="1014050"/>
            <a:ext cx="8520600" cy="3958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 sz="1600">
                <a:solidFill>
                  <a:srgbClr val="000000"/>
                </a:solidFill>
                <a:latin typeface="Trebuchet MS"/>
                <a:ea typeface="Trebuchet MS"/>
                <a:cs typeface="Trebuchet MS"/>
                <a:sym typeface="Trebuchet MS"/>
              </a:rPr>
              <a:t>The ONLINE QUIZ AND CONTEST MANAGEMENT SYSTEM is a web application to take online quiz in an efficient manner with no wasting of time for checking the paper.Teachers give papers to students according to their convenience and time and there is no need of using extra things like paper, pen etc. This can be used in educational institutions as well as in corporate world. There is no restriction that examiner has to be present when the candidate takes the test. This Web Application provides facility to conduct online examination worldwide. It is automatically generated by the server. Administrator has a privilege to create, modify and delete account for teachers. The main objective of ONLINE QUIZ AND CONTEST MANAGEMENT SYSTEM is to efficiently evaluate the candidate thoroughly through a fully automated system that not only saves lot of time but also gives fast results.It saves time as it allows number of students to give the exam at a time an</a:t>
            </a:r>
            <a:r>
              <a:rPr lang="en" sz="1700">
                <a:solidFill>
                  <a:srgbClr val="000000"/>
                </a:solidFill>
                <a:latin typeface="Trebuchet MS"/>
                <a:ea typeface="Trebuchet MS"/>
                <a:cs typeface="Trebuchet MS"/>
                <a:sym typeface="Trebuchet MS"/>
              </a:rPr>
              <a:t>d </a:t>
            </a:r>
            <a:r>
              <a:rPr lang="en" sz="1600">
                <a:solidFill>
                  <a:srgbClr val="000000"/>
                </a:solidFill>
                <a:latin typeface="Trebuchet MS"/>
                <a:ea typeface="Trebuchet MS"/>
                <a:cs typeface="Trebuchet MS"/>
                <a:sym typeface="Trebuchet MS"/>
              </a:rPr>
              <a:t>displays the results as the test gets over, so no need to wait for the result.</a:t>
            </a:r>
            <a:endParaRPr sz="1600">
              <a:solidFill>
                <a:srgbClr val="000000"/>
              </a:solidFill>
              <a:latin typeface="Trebuchet MS"/>
              <a:ea typeface="Trebuchet MS"/>
              <a:cs typeface="Trebuchet MS"/>
              <a:sym typeface="Trebuchet MS"/>
            </a:endParaRPr>
          </a:p>
          <a:p>
            <a:pPr indent="0" lvl="0" marL="0" rtl="0" algn="ctr">
              <a:spcBef>
                <a:spcPts val="0"/>
              </a:spcBef>
              <a:spcAft>
                <a:spcPts val="160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blip>
          <a:stretch>
            <a:fillRect/>
          </a:stretch>
        </p:blipFill>
        <p:spPr>
          <a:xfrm>
            <a:off x="152400" y="152400"/>
            <a:ext cx="8839201" cy="475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76" name="Shape 176"/>
        <p:cNvGrpSpPr/>
        <p:nvPr/>
      </p:nvGrpSpPr>
      <p:grpSpPr>
        <a:xfrm>
          <a:off x="0" y="0"/>
          <a:ext cx="0" cy="0"/>
          <a:chOff x="0" y="0"/>
          <a:chExt cx="0" cy="0"/>
        </a:xfrm>
      </p:grpSpPr>
      <p:pic>
        <p:nvPicPr>
          <p:cNvPr id="177" name="Google Shape;177;p33"/>
          <p:cNvPicPr preferRelativeResize="0"/>
          <p:nvPr/>
        </p:nvPicPr>
        <p:blipFill>
          <a:blip r:embed="rId3">
            <a:alphaModFix/>
          </a:blip>
          <a:stretch>
            <a:fillRect/>
          </a:stretch>
        </p:blipFill>
        <p:spPr>
          <a:xfrm>
            <a:off x="152400" y="164600"/>
            <a:ext cx="8839202" cy="478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81" name="Shape 181"/>
        <p:cNvGrpSpPr/>
        <p:nvPr/>
      </p:nvGrpSpPr>
      <p:grpSpPr>
        <a:xfrm>
          <a:off x="0" y="0"/>
          <a:ext cx="0" cy="0"/>
          <a:chOff x="0" y="0"/>
          <a:chExt cx="0" cy="0"/>
        </a:xfrm>
      </p:grpSpPr>
      <p:pic>
        <p:nvPicPr>
          <p:cNvPr id="182" name="Google Shape;182;p34"/>
          <p:cNvPicPr preferRelativeResize="0"/>
          <p:nvPr/>
        </p:nvPicPr>
        <p:blipFill>
          <a:blip r:embed="rId3">
            <a:alphaModFix/>
          </a:blip>
          <a:stretch>
            <a:fillRect/>
          </a:stretch>
        </p:blipFill>
        <p:spPr>
          <a:xfrm>
            <a:off x="152400" y="152400"/>
            <a:ext cx="8839202" cy="485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STUDENT</a:t>
            </a:r>
            <a:r>
              <a:rPr b="1" lang="en" sz="4000" u="sng">
                <a:solidFill>
                  <a:srgbClr val="FFFFFF"/>
                </a:solidFill>
                <a:latin typeface="Trebuchet MS"/>
                <a:ea typeface="Trebuchet MS"/>
                <a:cs typeface="Trebuchet MS"/>
                <a:sym typeface="Trebuchet MS"/>
              </a:rPr>
              <a:t> PAGE</a:t>
            </a:r>
            <a:endParaRPr b="1" sz="3900" u="sng">
              <a:solidFill>
                <a:srgbClr val="FFFFFF"/>
              </a:solidFill>
            </a:endParaRPr>
          </a:p>
        </p:txBody>
      </p:sp>
      <p:pic>
        <p:nvPicPr>
          <p:cNvPr id="188" name="Google Shape;188;p35"/>
          <p:cNvPicPr preferRelativeResize="0"/>
          <p:nvPr/>
        </p:nvPicPr>
        <p:blipFill>
          <a:blip r:embed="rId3">
            <a:alphaModFix/>
          </a:blip>
          <a:stretch>
            <a:fillRect/>
          </a:stretch>
        </p:blipFill>
        <p:spPr>
          <a:xfrm>
            <a:off x="152400" y="995475"/>
            <a:ext cx="8677303" cy="3995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STUDENT PAGE</a:t>
            </a:r>
            <a:endParaRPr b="1" sz="3900" u="sng">
              <a:solidFill>
                <a:srgbClr val="FFFFFF"/>
              </a:solidFill>
            </a:endParaRPr>
          </a:p>
        </p:txBody>
      </p:sp>
      <p:pic>
        <p:nvPicPr>
          <p:cNvPr id="194" name="Google Shape;194;p36"/>
          <p:cNvPicPr preferRelativeResize="0"/>
          <p:nvPr/>
        </p:nvPicPr>
        <p:blipFill>
          <a:blip r:embed="rId3">
            <a:alphaModFix/>
          </a:blip>
          <a:stretch>
            <a:fillRect/>
          </a:stretch>
        </p:blipFill>
        <p:spPr>
          <a:xfrm>
            <a:off x="152400" y="995475"/>
            <a:ext cx="8636115" cy="3995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98" name="Shape 198"/>
        <p:cNvGrpSpPr/>
        <p:nvPr/>
      </p:nvGrpSpPr>
      <p:grpSpPr>
        <a:xfrm>
          <a:off x="0" y="0"/>
          <a:ext cx="0" cy="0"/>
          <a:chOff x="0" y="0"/>
          <a:chExt cx="0" cy="0"/>
        </a:xfrm>
      </p:grpSpPr>
      <p:pic>
        <p:nvPicPr>
          <p:cNvPr id="199" name="Google Shape;199;p37"/>
          <p:cNvPicPr preferRelativeResize="0"/>
          <p:nvPr/>
        </p:nvPicPr>
        <p:blipFill>
          <a:blip r:embed="rId3">
            <a:alphaModFix/>
          </a:blip>
          <a:stretch>
            <a:fillRect/>
          </a:stretch>
        </p:blipFill>
        <p:spPr>
          <a:xfrm>
            <a:off x="152400" y="152400"/>
            <a:ext cx="8839202" cy="489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03" name="Shape 203"/>
        <p:cNvGrpSpPr/>
        <p:nvPr/>
      </p:nvGrpSpPr>
      <p:grpSpPr>
        <a:xfrm>
          <a:off x="0" y="0"/>
          <a:ext cx="0" cy="0"/>
          <a:chOff x="0" y="0"/>
          <a:chExt cx="0" cy="0"/>
        </a:xfrm>
      </p:grpSpPr>
      <p:pic>
        <p:nvPicPr>
          <p:cNvPr id="204" name="Google Shape;204;p38"/>
          <p:cNvPicPr preferRelativeResize="0"/>
          <p:nvPr/>
        </p:nvPicPr>
        <p:blipFill>
          <a:blip r:embed="rId3">
            <a:alphaModFix/>
          </a:blip>
          <a:stretch>
            <a:fillRect/>
          </a:stretch>
        </p:blipFill>
        <p:spPr>
          <a:xfrm>
            <a:off x="152400" y="152400"/>
            <a:ext cx="8839202" cy="471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08" name="Shape 208"/>
        <p:cNvGrpSpPr/>
        <p:nvPr/>
      </p:nvGrpSpPr>
      <p:grpSpPr>
        <a:xfrm>
          <a:off x="0" y="0"/>
          <a:ext cx="0" cy="0"/>
          <a:chOff x="0" y="0"/>
          <a:chExt cx="0" cy="0"/>
        </a:xfrm>
      </p:grpSpPr>
      <p:pic>
        <p:nvPicPr>
          <p:cNvPr id="209" name="Google Shape;209;p39"/>
          <p:cNvPicPr preferRelativeResize="0"/>
          <p:nvPr/>
        </p:nvPicPr>
        <p:blipFill>
          <a:blip r:embed="rId3">
            <a:alphaModFix/>
          </a:blip>
          <a:stretch>
            <a:fillRect/>
          </a:stretch>
        </p:blipFill>
        <p:spPr>
          <a:xfrm>
            <a:off x="152400" y="152400"/>
            <a:ext cx="8839202" cy="4758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122175"/>
            <a:ext cx="8520600" cy="720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000" u="sng">
                <a:solidFill>
                  <a:srgbClr val="FFFFFF"/>
                </a:solidFill>
                <a:latin typeface="Trebuchet MS"/>
                <a:ea typeface="Trebuchet MS"/>
                <a:cs typeface="Trebuchet MS"/>
                <a:sym typeface="Trebuchet MS"/>
              </a:rPr>
              <a:t>SAMPLE CODE</a:t>
            </a:r>
            <a:endParaRPr b="1" sz="3900" u="sng">
              <a:solidFill>
                <a:srgbClr val="FFFFFF"/>
              </a:solidFill>
            </a:endParaRPr>
          </a:p>
        </p:txBody>
      </p:sp>
      <p:pic>
        <p:nvPicPr>
          <p:cNvPr id="215" name="Google Shape;215;p40"/>
          <p:cNvPicPr preferRelativeResize="0"/>
          <p:nvPr/>
        </p:nvPicPr>
        <p:blipFill rotWithShape="1">
          <a:blip r:embed="rId3">
            <a:alphaModFix/>
          </a:blip>
          <a:srcRect b="0" l="0" r="0" t="2912"/>
          <a:stretch/>
        </p:blipFill>
        <p:spPr>
          <a:xfrm>
            <a:off x="378650" y="977400"/>
            <a:ext cx="8386700" cy="40116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19" name="Shape 219"/>
        <p:cNvGrpSpPr/>
        <p:nvPr/>
      </p:nvGrpSpPr>
      <p:grpSpPr>
        <a:xfrm>
          <a:off x="0" y="0"/>
          <a:ext cx="0" cy="0"/>
          <a:chOff x="0" y="0"/>
          <a:chExt cx="0" cy="0"/>
        </a:xfrm>
      </p:grpSpPr>
      <p:pic>
        <p:nvPicPr>
          <p:cNvPr id="220" name="Google Shape;220;p41"/>
          <p:cNvPicPr preferRelativeResize="0"/>
          <p:nvPr/>
        </p:nvPicPr>
        <p:blipFill rotWithShape="1">
          <a:blip r:embed="rId3">
            <a:alphaModFix/>
          </a:blip>
          <a:srcRect b="0" l="0" r="0" t="2181"/>
          <a:stretch/>
        </p:blipFill>
        <p:spPr>
          <a:xfrm>
            <a:off x="152400" y="134400"/>
            <a:ext cx="8839202" cy="4801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146600"/>
            <a:ext cx="8520600" cy="769800"/>
          </a:xfrm>
          <a:prstGeom prst="rect">
            <a:avLst/>
          </a:prstGeom>
          <a:ln cap="flat" cmpd="sng" w="28575">
            <a:solidFill>
              <a:srgbClr val="FFFFFF"/>
            </a:solidFill>
            <a:prstDash val="solid"/>
            <a:round/>
            <a:headEnd len="sm" w="sm" type="none"/>
            <a:tailEnd len="sm" w="sm" type="none"/>
          </a:ln>
          <a:effectLst>
            <a:outerShdw blurRad="57150" rotWithShape="0" algn="bl" dist="28575">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50" u="sng">
                <a:solidFill>
                  <a:srgbClr val="FFFFFF"/>
                </a:solidFill>
              </a:rPr>
              <a:t>What are we expecting to achieve in this project</a:t>
            </a:r>
            <a:endParaRPr b="1" sz="6200" u="sng">
              <a:solidFill>
                <a:srgbClr val="FFFFFF"/>
              </a:solidFill>
            </a:endParaRPr>
          </a:p>
        </p:txBody>
      </p:sp>
      <p:sp>
        <p:nvSpPr>
          <p:cNvPr id="68" name="Google Shape;68;p15"/>
          <p:cNvSpPr txBox="1"/>
          <p:nvPr>
            <p:ph idx="1" type="body"/>
          </p:nvPr>
        </p:nvSpPr>
        <p:spPr>
          <a:xfrm>
            <a:off x="311700" y="1014050"/>
            <a:ext cx="8520600" cy="3958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t/>
            </a:r>
            <a:endParaRPr sz="1700">
              <a:solidFill>
                <a:srgbClr val="000000"/>
              </a:solidFill>
              <a:latin typeface="Trebuchet MS"/>
              <a:ea typeface="Trebuchet MS"/>
              <a:cs typeface="Trebuchet MS"/>
              <a:sym typeface="Trebuchet MS"/>
            </a:endParaRPr>
          </a:p>
          <a:p>
            <a:pPr indent="0" lvl="0" marL="0" rtl="0" algn="l">
              <a:spcBef>
                <a:spcPts val="1000"/>
              </a:spcBef>
              <a:spcAft>
                <a:spcPts val="0"/>
              </a:spcAft>
              <a:buNone/>
            </a:pPr>
            <a:r>
              <a:rPr lang="en" sz="1700">
                <a:solidFill>
                  <a:srgbClr val="000000"/>
                </a:solidFill>
                <a:latin typeface="Trebuchet MS"/>
                <a:ea typeface="Trebuchet MS"/>
                <a:cs typeface="Trebuchet MS"/>
                <a:sym typeface="Trebuchet MS"/>
              </a:rPr>
              <a:t>The Main Objective of Online Quiz is User-friendly systems are not only needed for the creator, but also for participants. A responsive design is an approach where the web designer wants to reach an optimal web experience for a wide range of devices. Multiple choice is the options you can use with our online Quiz system. Having more than one option is necessary to check several types of knowledge. Auto quiz publish, login with username and password. Automatically check answers and give the result to the students.</a:t>
            </a:r>
            <a:endParaRPr sz="1700">
              <a:solidFill>
                <a:srgbClr val="000000"/>
              </a:solidFill>
              <a:latin typeface="Trebuchet MS"/>
              <a:ea typeface="Trebuchet MS"/>
              <a:cs typeface="Trebuchet MS"/>
              <a:sym typeface="Trebuchet MS"/>
            </a:endParaRPr>
          </a:p>
          <a:p>
            <a:pPr indent="0" lvl="0" marL="0" rtl="0" algn="ctr">
              <a:spcBef>
                <a:spcPts val="0"/>
              </a:spcBef>
              <a:spcAft>
                <a:spcPts val="1600"/>
              </a:spcAft>
              <a:buNone/>
            </a:pPr>
            <a:r>
              <a:t/>
            </a:r>
            <a:endParaRPr sz="19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24" name="Shape 224"/>
        <p:cNvGrpSpPr/>
        <p:nvPr/>
      </p:nvGrpSpPr>
      <p:grpSpPr>
        <a:xfrm>
          <a:off x="0" y="0"/>
          <a:ext cx="0" cy="0"/>
          <a:chOff x="0" y="0"/>
          <a:chExt cx="0" cy="0"/>
        </a:xfrm>
      </p:grpSpPr>
      <p:pic>
        <p:nvPicPr>
          <p:cNvPr id="225" name="Google Shape;225;p42"/>
          <p:cNvPicPr preferRelativeResize="0"/>
          <p:nvPr/>
        </p:nvPicPr>
        <p:blipFill>
          <a:blip r:embed="rId3">
            <a:alphaModFix/>
          </a:blip>
          <a:stretch>
            <a:fillRect/>
          </a:stretch>
        </p:blipFill>
        <p:spPr>
          <a:xfrm>
            <a:off x="152400" y="152400"/>
            <a:ext cx="8839202" cy="4844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29" name="Shape 229"/>
        <p:cNvGrpSpPr/>
        <p:nvPr/>
      </p:nvGrpSpPr>
      <p:grpSpPr>
        <a:xfrm>
          <a:off x="0" y="0"/>
          <a:ext cx="0" cy="0"/>
          <a:chOff x="0" y="0"/>
          <a:chExt cx="0" cy="0"/>
        </a:xfrm>
      </p:grpSpPr>
      <p:pic>
        <p:nvPicPr>
          <p:cNvPr id="230" name="Google Shape;230;p43"/>
          <p:cNvPicPr preferRelativeResize="0"/>
          <p:nvPr/>
        </p:nvPicPr>
        <p:blipFill rotWithShape="1">
          <a:blip r:embed="rId3">
            <a:alphaModFix/>
          </a:blip>
          <a:srcRect b="4290" l="0" r="0" t="4800"/>
          <a:stretch/>
        </p:blipFill>
        <p:spPr>
          <a:xfrm>
            <a:off x="152400" y="268775"/>
            <a:ext cx="8839202" cy="4679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146600"/>
            <a:ext cx="8520600" cy="769800"/>
          </a:xfrm>
          <a:prstGeom prst="rect">
            <a:avLst/>
          </a:prstGeom>
          <a:ln cap="flat" cmpd="sng" w="28575">
            <a:solidFill>
              <a:srgbClr val="FFFFFF"/>
            </a:solidFill>
            <a:prstDash val="solid"/>
            <a:round/>
            <a:headEnd len="sm" w="sm" type="none"/>
            <a:tailEnd len="sm" w="sm" type="none"/>
          </a:ln>
          <a:effectLst>
            <a:outerShdw blurRad="57150" rotWithShape="0" algn="bl" dist="28575">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300" u="sng">
                <a:solidFill>
                  <a:srgbClr val="FFFFFF"/>
                </a:solidFill>
              </a:rPr>
              <a:t>ADVANTAGE OF THIS SYSTEM</a:t>
            </a:r>
            <a:endParaRPr b="1" sz="4300" u="sng">
              <a:solidFill>
                <a:srgbClr val="FFFFFF"/>
              </a:solidFill>
            </a:endParaRPr>
          </a:p>
        </p:txBody>
      </p:sp>
      <p:sp>
        <p:nvSpPr>
          <p:cNvPr id="236" name="Google Shape;236;p44"/>
          <p:cNvSpPr txBox="1"/>
          <p:nvPr>
            <p:ph idx="1" type="body"/>
          </p:nvPr>
        </p:nvSpPr>
        <p:spPr>
          <a:xfrm>
            <a:off x="311700" y="1014050"/>
            <a:ext cx="8520600" cy="3958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
                <a:solidFill>
                  <a:srgbClr val="000000"/>
                </a:solidFill>
                <a:latin typeface="Roboto"/>
                <a:ea typeface="Roboto"/>
                <a:cs typeface="Roboto"/>
                <a:sym typeface="Roboto"/>
              </a:rPr>
              <a:t>Engage audience in a unique and fun way and connect them to brand or learning material.  Taking online quizzes makes it possible to have a large number of participants  It is significant more easy to randomize your question with just one click than to do it all manually.  Another plus of online quizzes is getting immediate results from your participants. Not only does the creator get the results, the participant itself is also possible to get his or her results.  There are several ways to gain more brand awareness.  It’s possible to show one question at the time with online quizzes. People are not able to skip a question, because you will get a reminder that you can’t leave the answer blank.</a:t>
            </a:r>
            <a:endParaRPr sz="2200">
              <a:solidFill>
                <a:srgbClr val="000000"/>
              </a:solidFill>
              <a:latin typeface="Roboto"/>
              <a:ea typeface="Roboto"/>
              <a:cs typeface="Roboto"/>
              <a:sym typeface="Roboto"/>
            </a:endParaRPr>
          </a:p>
          <a:p>
            <a:pPr indent="0" lvl="0" marL="0" rtl="0" algn="ctr">
              <a:spcBef>
                <a:spcPts val="0"/>
              </a:spcBef>
              <a:spcAft>
                <a:spcPts val="1600"/>
              </a:spcAft>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146600"/>
            <a:ext cx="8520600" cy="769800"/>
          </a:xfrm>
          <a:prstGeom prst="rect">
            <a:avLst/>
          </a:prstGeom>
          <a:ln cap="flat" cmpd="sng" w="28575">
            <a:solidFill>
              <a:srgbClr val="FFFFFF"/>
            </a:solidFill>
            <a:prstDash val="solid"/>
            <a:round/>
            <a:headEnd len="sm" w="sm" type="none"/>
            <a:tailEnd len="sm" w="sm" type="none"/>
          </a:ln>
          <a:effectLst>
            <a:outerShdw blurRad="57150" rotWithShape="0" algn="bl" dist="28575">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300" u="sng">
                <a:solidFill>
                  <a:srgbClr val="FFFFFF"/>
                </a:solidFill>
              </a:rPr>
              <a:t>CONCLUSION</a:t>
            </a:r>
            <a:endParaRPr b="1" sz="4300" u="sng">
              <a:solidFill>
                <a:srgbClr val="FFFFFF"/>
              </a:solidFill>
            </a:endParaRPr>
          </a:p>
        </p:txBody>
      </p:sp>
      <p:sp>
        <p:nvSpPr>
          <p:cNvPr id="242" name="Google Shape;242;p45"/>
          <p:cNvSpPr txBox="1"/>
          <p:nvPr>
            <p:ph idx="1" type="body"/>
          </p:nvPr>
        </p:nvSpPr>
        <p:spPr>
          <a:xfrm>
            <a:off x="311700" y="1014050"/>
            <a:ext cx="8520600" cy="3958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t/>
            </a:r>
            <a:endParaRPr sz="2100">
              <a:solidFill>
                <a:srgbClr val="000000"/>
              </a:solidFill>
              <a:latin typeface="Roboto"/>
              <a:ea typeface="Roboto"/>
              <a:cs typeface="Roboto"/>
              <a:sym typeface="Roboto"/>
            </a:endParaRPr>
          </a:p>
          <a:p>
            <a:pPr indent="0" lvl="0" marL="0" rtl="0" algn="l">
              <a:spcBef>
                <a:spcPts val="1000"/>
              </a:spcBef>
              <a:spcAft>
                <a:spcPts val="0"/>
              </a:spcAft>
              <a:buNone/>
            </a:pPr>
            <a:r>
              <a:rPr lang="en" sz="2000">
                <a:solidFill>
                  <a:srgbClr val="000000"/>
                </a:solidFill>
                <a:latin typeface="Roboto"/>
                <a:ea typeface="Roboto"/>
                <a:cs typeface="Roboto"/>
                <a:sym typeface="Roboto"/>
              </a:rPr>
              <a:t>This online quiz system provides facility to conduct online examination worldwide. It saves time as it allows number of students to give the exam at a time and displays the results as the test gets over, so no need to wait for the result. It is automatically generated by the server. Administrator has a privilege to create, modify and delete the test papers and its particular questions. User can register, login and give the test with his specific id, and can see the results as well. </a:t>
            </a:r>
            <a:r>
              <a:rPr lang="en" sz="2100">
                <a:solidFill>
                  <a:srgbClr val="000000"/>
                </a:solidFill>
                <a:latin typeface="Times New Roman"/>
                <a:ea typeface="Times New Roman"/>
                <a:cs typeface="Times New Roman"/>
                <a:sym typeface="Times New Roman"/>
              </a:rPr>
              <a:t> </a:t>
            </a:r>
            <a:endParaRPr sz="2500">
              <a:solidFill>
                <a:srgbClr val="000000"/>
              </a:solidFill>
              <a:latin typeface="Trebuchet MS"/>
              <a:ea typeface="Trebuchet MS"/>
              <a:cs typeface="Trebuchet MS"/>
              <a:sym typeface="Trebuchet MS"/>
            </a:endParaRPr>
          </a:p>
          <a:p>
            <a:pPr indent="0" lvl="0" marL="0" rtl="0" algn="ctr">
              <a:spcBef>
                <a:spcPts val="0"/>
              </a:spcBef>
              <a:spcAft>
                <a:spcPts val="1600"/>
              </a:spcAft>
              <a:buNone/>
            </a:pPr>
            <a:r>
              <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246" name="Shape 246"/>
        <p:cNvGrpSpPr/>
        <p:nvPr/>
      </p:nvGrpSpPr>
      <p:grpSpPr>
        <a:xfrm>
          <a:off x="0" y="0"/>
          <a:ext cx="0" cy="0"/>
          <a:chOff x="0" y="0"/>
          <a:chExt cx="0" cy="0"/>
        </a:xfrm>
      </p:grpSpPr>
      <p:sp>
        <p:nvSpPr>
          <p:cNvPr id="247" name="Google Shape;247;p46"/>
          <p:cNvSpPr txBox="1"/>
          <p:nvPr/>
        </p:nvSpPr>
        <p:spPr>
          <a:xfrm>
            <a:off x="7065400" y="3843800"/>
            <a:ext cx="1921800" cy="1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8" name="Google Shape;248;p46"/>
          <p:cNvSpPr txBox="1"/>
          <p:nvPr/>
        </p:nvSpPr>
        <p:spPr>
          <a:xfrm>
            <a:off x="464250" y="219456"/>
            <a:ext cx="8358900" cy="4545000"/>
          </a:xfrm>
          <a:prstGeom prst="rect">
            <a:avLst/>
          </a:prstGeom>
          <a:noFill/>
          <a:ln cap="flat" cmpd="sng" w="38100">
            <a:solidFill>
              <a:srgbClr val="FFFFFF"/>
            </a:solidFill>
            <a:prstDash val="solid"/>
            <a:round/>
            <a:headEnd len="sm" w="sm" type="none"/>
            <a:tailEnd len="sm" w="sm" type="none"/>
          </a:ln>
          <a:effectLst>
            <a:outerShdw blurRad="57150" rotWithShape="0" algn="bl" dir="7740000" dist="142875">
              <a:srgbClr val="000000">
                <a:alpha val="74000"/>
              </a:srgbClr>
            </a:outerShdw>
          </a:effectLst>
        </p:spPr>
        <p:txBody>
          <a:bodyPr anchorCtr="0" anchor="ctr" bIns="91425" lIns="91425" spcFirstLastPara="1" rIns="91425" wrap="square" tIns="1463025">
            <a:noAutofit/>
          </a:bodyPr>
          <a:lstStyle/>
          <a:p>
            <a:pPr indent="0" lvl="0" marL="0" rtl="0" algn="ctr">
              <a:lnSpc>
                <a:spcPct val="115000"/>
              </a:lnSpc>
              <a:spcBef>
                <a:spcPts val="0"/>
              </a:spcBef>
              <a:spcAft>
                <a:spcPts val="0"/>
              </a:spcAft>
              <a:buNone/>
            </a:pPr>
            <a:r>
              <a:rPr lang="en" sz="5900">
                <a:solidFill>
                  <a:srgbClr val="F3F3F3"/>
                </a:solidFill>
              </a:rPr>
              <a:t> </a:t>
            </a:r>
            <a:r>
              <a:rPr b="1" lang="en" sz="8000" u="sng">
                <a:solidFill>
                  <a:srgbClr val="FFFFFF"/>
                </a:solidFill>
                <a:latin typeface="Trebuchet MS"/>
                <a:ea typeface="Trebuchet MS"/>
                <a:cs typeface="Trebuchet MS"/>
                <a:sym typeface="Trebuchet MS"/>
              </a:rPr>
              <a:t>THANK </a:t>
            </a:r>
            <a:endParaRPr b="1" sz="8000" u="sng">
              <a:solidFill>
                <a:srgbClr val="FFFFFF"/>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b="1" lang="en" sz="8000" u="sng">
                <a:solidFill>
                  <a:srgbClr val="FFFFFF"/>
                </a:solidFill>
                <a:latin typeface="Trebuchet MS"/>
                <a:ea typeface="Trebuchet MS"/>
                <a:cs typeface="Trebuchet MS"/>
                <a:sym typeface="Trebuchet MS"/>
              </a:rPr>
              <a:t>YOU</a:t>
            </a:r>
            <a:endParaRPr b="1" sz="7600">
              <a:solidFill>
                <a:srgbClr val="FFFFFF"/>
              </a:solidFill>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r">
              <a:lnSpc>
                <a:spcPct val="115000"/>
              </a:lnSpc>
              <a:spcBef>
                <a:spcPts val="1000"/>
              </a:spcBef>
              <a:spcAft>
                <a:spcPts val="0"/>
              </a:spcAft>
              <a:buNone/>
            </a:pPr>
            <a:r>
              <a:t/>
            </a:r>
            <a:endParaRPr sz="1800">
              <a:solidFill>
                <a:srgbClr val="FFFFFF"/>
              </a:solidFill>
              <a:latin typeface="Trebuchet MS"/>
              <a:ea typeface="Trebuchet MS"/>
              <a:cs typeface="Trebuchet MS"/>
              <a:sym typeface="Trebuchet MS"/>
            </a:endParaRPr>
          </a:p>
          <a:p>
            <a:pPr indent="0" lvl="0" marL="0" rtl="0" algn="ctr">
              <a:lnSpc>
                <a:spcPct val="115000"/>
              </a:lnSpc>
              <a:spcBef>
                <a:spcPts val="0"/>
              </a:spcBef>
              <a:spcAft>
                <a:spcPts val="0"/>
              </a:spcAft>
              <a:buNone/>
            </a:pPr>
            <a:r>
              <a:t/>
            </a:r>
            <a:endParaRPr b="1" sz="23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263550"/>
            <a:ext cx="8520600" cy="774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200" u="sng"/>
              <a:t>PROBLEM STATEMENT</a:t>
            </a:r>
            <a:endParaRPr b="1" sz="4200" u="sng"/>
          </a:p>
        </p:txBody>
      </p:sp>
      <p:sp>
        <p:nvSpPr>
          <p:cNvPr id="74" name="Google Shape;74;p16"/>
          <p:cNvSpPr txBox="1"/>
          <p:nvPr>
            <p:ph idx="1" type="body"/>
          </p:nvPr>
        </p:nvSpPr>
        <p:spPr>
          <a:xfrm>
            <a:off x="311700" y="1160650"/>
            <a:ext cx="8520600" cy="3799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 sz="1700">
                <a:solidFill>
                  <a:srgbClr val="000000"/>
                </a:solidFill>
                <a:latin typeface="Trebuchet MS"/>
                <a:ea typeface="Trebuchet MS"/>
                <a:cs typeface="Trebuchet MS"/>
                <a:sym typeface="Trebuchet MS"/>
              </a:rPr>
              <a:t>As currently whole world is suffering from </a:t>
            </a:r>
            <a:r>
              <a:rPr b="1" lang="en" sz="1700">
                <a:solidFill>
                  <a:srgbClr val="000000"/>
                </a:solidFill>
                <a:latin typeface="Trebuchet MS"/>
                <a:ea typeface="Trebuchet MS"/>
                <a:cs typeface="Trebuchet MS"/>
                <a:sym typeface="Trebuchet MS"/>
              </a:rPr>
              <a:t>COVID-19</a:t>
            </a:r>
            <a:r>
              <a:rPr lang="en" sz="1700">
                <a:solidFill>
                  <a:srgbClr val="000000"/>
                </a:solidFill>
                <a:latin typeface="Trebuchet MS"/>
                <a:ea typeface="Trebuchet MS"/>
                <a:cs typeface="Trebuchet MS"/>
                <a:sym typeface="Trebuchet MS"/>
              </a:rPr>
              <a:t> outbreak so we decided to built an application that will help teachers as well as students during these times. QUIZ SYSTEM is a software developed especially taking the pandemic situation into consideration as most of the educational institutions are conducting online classes so this application help teachers in easy evaluation and also monitor each students progress. Teachers can assign the quiz to students after every class to know if the students are able to understand or not in the virtual classes. Quiz System is accessed by entering the username and e-mail id which is added to the database. If the answer is correct, score is incremented and there can be negative marks for wrong answers. Final score will be displayed and updated in the database with username.</a:t>
            </a:r>
            <a:endParaRPr sz="1700">
              <a:solidFill>
                <a:srgbClr val="000000"/>
              </a:solidFill>
              <a:latin typeface="Trebuchet MS"/>
              <a:ea typeface="Trebuchet MS"/>
              <a:cs typeface="Trebuchet MS"/>
              <a:sym typeface="Trebuchet MS"/>
            </a:endParaRPr>
          </a:p>
          <a:p>
            <a:pPr indent="0" lvl="0" marL="0" rtl="0" algn="ctr">
              <a:spcBef>
                <a:spcPts val="0"/>
              </a:spcBef>
              <a:spcAft>
                <a:spcPts val="1600"/>
              </a:spcAft>
              <a:buNone/>
            </a:pPr>
            <a:r>
              <a:t/>
            </a:r>
            <a:endParaRPr sz="13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78" name="Shape 78"/>
        <p:cNvGrpSpPr/>
        <p:nvPr/>
      </p:nvGrpSpPr>
      <p:grpSpPr>
        <a:xfrm>
          <a:off x="0" y="0"/>
          <a:ext cx="0" cy="0"/>
          <a:chOff x="0" y="0"/>
          <a:chExt cx="0" cy="0"/>
        </a:xfrm>
      </p:grpSpPr>
      <p:sp>
        <p:nvSpPr>
          <p:cNvPr id="79" name="Google Shape;79;p17"/>
          <p:cNvSpPr txBox="1"/>
          <p:nvPr>
            <p:ph type="title"/>
          </p:nvPr>
        </p:nvSpPr>
        <p:spPr>
          <a:xfrm>
            <a:off x="311700" y="263550"/>
            <a:ext cx="8520600" cy="7749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200" u="sng"/>
              <a:t>INTRODUCTION</a:t>
            </a:r>
            <a:endParaRPr b="1" sz="4200" u="sng"/>
          </a:p>
        </p:txBody>
      </p:sp>
      <p:sp>
        <p:nvSpPr>
          <p:cNvPr id="80" name="Google Shape;80;p17"/>
          <p:cNvSpPr txBox="1"/>
          <p:nvPr>
            <p:ph idx="1" type="body"/>
          </p:nvPr>
        </p:nvSpPr>
        <p:spPr>
          <a:xfrm>
            <a:off x="311700" y="1160650"/>
            <a:ext cx="8520600" cy="37995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rgbClr val="000000"/>
                </a:solidFill>
                <a:latin typeface="Trebuchet MS"/>
                <a:ea typeface="Trebuchet MS"/>
                <a:cs typeface="Trebuchet MS"/>
                <a:sym typeface="Trebuchet MS"/>
              </a:rPr>
              <a:t>Online Quiz are an important method of evaluating the success potential of students. This research effort the individuals under consideration were students who would be enrolling in computer courses or Technologies Registrations. A prototype of a web-based placement Quiz system is described from the standpoint of the research effort, end user, and software development. Class Marker’s secure, professional web-based Quiz maker is an easy-to-use, customizable online testing solution for business, training &amp; educational assessment with Test &amp; Quizzes graded instantly saving your hours of paperwork. </a:t>
            </a:r>
            <a:endParaRPr sz="13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122175"/>
            <a:ext cx="8520600" cy="8430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400" u="sng">
                <a:solidFill>
                  <a:srgbClr val="FFFFFF"/>
                </a:solidFill>
                <a:latin typeface="Trebuchet MS"/>
                <a:ea typeface="Trebuchet MS"/>
                <a:cs typeface="Trebuchet MS"/>
                <a:sym typeface="Trebuchet MS"/>
              </a:rPr>
              <a:t>PROCESS FLOW DIAGRAM</a:t>
            </a:r>
            <a:endParaRPr b="1" sz="4300" u="sng">
              <a:solidFill>
                <a:srgbClr val="FFFFFF"/>
              </a:solidFill>
            </a:endParaRPr>
          </a:p>
        </p:txBody>
      </p:sp>
      <p:pic>
        <p:nvPicPr>
          <p:cNvPr id="86" name="Google Shape;86;p18"/>
          <p:cNvPicPr preferRelativeResize="0"/>
          <p:nvPr/>
        </p:nvPicPr>
        <p:blipFill>
          <a:blip r:embed="rId3">
            <a:alphaModFix/>
          </a:blip>
          <a:stretch>
            <a:fillRect/>
          </a:stretch>
        </p:blipFill>
        <p:spPr>
          <a:xfrm>
            <a:off x="2620325" y="1160650"/>
            <a:ext cx="4085261" cy="387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263550"/>
            <a:ext cx="8520600" cy="9051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300" u="sng">
                <a:solidFill>
                  <a:srgbClr val="FFFFFF"/>
                </a:solidFill>
              </a:rPr>
              <a:t>MODULES</a:t>
            </a:r>
            <a:endParaRPr b="1" sz="4300" u="sng">
              <a:solidFill>
                <a:srgbClr val="FFFFFF"/>
              </a:solidFill>
            </a:endParaRPr>
          </a:p>
        </p:txBody>
      </p:sp>
      <p:sp>
        <p:nvSpPr>
          <p:cNvPr id="92" name="Google Shape;92;p19"/>
          <p:cNvSpPr txBox="1"/>
          <p:nvPr>
            <p:ph idx="1" type="body"/>
          </p:nvPr>
        </p:nvSpPr>
        <p:spPr>
          <a:xfrm>
            <a:off x="311700" y="1375050"/>
            <a:ext cx="8520600" cy="36462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This project involves following phases</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2000">
                <a:solidFill>
                  <a:srgbClr val="000000"/>
                </a:solidFill>
                <a:latin typeface="Times New Roman"/>
                <a:ea typeface="Times New Roman"/>
                <a:cs typeface="Times New Roman"/>
                <a:sym typeface="Times New Roman"/>
              </a:rPr>
              <a:t>After Administrator Login </a:t>
            </a:r>
            <a:r>
              <a:rPr lang="en"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Add Quiz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Users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Remove Quiz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Ranking  </a:t>
            </a:r>
            <a:endParaRPr>
              <a:solidFill>
                <a:srgbClr val="000000"/>
              </a:solidFill>
            </a:endParaRPr>
          </a:p>
          <a:p>
            <a:pPr indent="0" lvl="0" marL="0" rtl="0" algn="l">
              <a:spcBef>
                <a:spcPts val="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263550"/>
            <a:ext cx="8520600" cy="9051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300" u="sng">
                <a:solidFill>
                  <a:srgbClr val="FFFFFF"/>
                </a:solidFill>
              </a:rPr>
              <a:t>MODULES</a:t>
            </a:r>
            <a:endParaRPr b="1" sz="4300" u="sng">
              <a:solidFill>
                <a:srgbClr val="FFFFFF"/>
              </a:solidFill>
            </a:endParaRPr>
          </a:p>
        </p:txBody>
      </p:sp>
      <p:sp>
        <p:nvSpPr>
          <p:cNvPr id="98" name="Google Shape;98;p20"/>
          <p:cNvSpPr txBox="1"/>
          <p:nvPr>
            <p:ph idx="1" type="body"/>
          </p:nvPr>
        </p:nvSpPr>
        <p:spPr>
          <a:xfrm>
            <a:off x="311700" y="1375050"/>
            <a:ext cx="8520600" cy="36462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rgbClr val="000000"/>
                </a:solidFill>
                <a:latin typeface="Times New Roman"/>
                <a:ea typeface="Times New Roman"/>
                <a:cs typeface="Times New Roman"/>
                <a:sym typeface="Times New Roman"/>
              </a:rPr>
              <a:t>This project involves following phases</a:t>
            </a:r>
            <a:endParaRPr sz="19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2000">
                <a:solidFill>
                  <a:srgbClr val="000000"/>
                </a:solidFill>
                <a:latin typeface="Times New Roman"/>
                <a:ea typeface="Times New Roman"/>
                <a:cs typeface="Times New Roman"/>
                <a:sym typeface="Times New Roman"/>
              </a:rPr>
              <a:t>After Students Login  </a:t>
            </a:r>
            <a:endParaRPr b="1"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Topic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Total Marks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History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Ranking</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DFEB"/>
            </a:gs>
            <a:gs pos="100000">
              <a:srgbClr val="2BB1C3"/>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262825" y="263550"/>
            <a:ext cx="8520600" cy="905100"/>
          </a:xfrm>
          <a:prstGeom prst="rect">
            <a:avLst/>
          </a:prstGeom>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4100">
                <a:solidFill>
                  <a:srgbClr val="F3F3F3"/>
                </a:solidFill>
                <a:latin typeface="Times New Roman"/>
                <a:ea typeface="Times New Roman"/>
                <a:cs typeface="Times New Roman"/>
                <a:sym typeface="Times New Roman"/>
              </a:rPr>
              <a:t>ADMINISTRATOR</a:t>
            </a:r>
            <a:endParaRPr b="1" sz="7200" u="sng">
              <a:solidFill>
                <a:srgbClr val="F3F3F3"/>
              </a:solidFill>
            </a:endParaRPr>
          </a:p>
        </p:txBody>
      </p:sp>
      <p:sp>
        <p:nvSpPr>
          <p:cNvPr id="104" name="Google Shape;104;p21"/>
          <p:cNvSpPr txBox="1"/>
          <p:nvPr>
            <p:ph idx="1" type="body"/>
          </p:nvPr>
        </p:nvSpPr>
        <p:spPr>
          <a:xfrm>
            <a:off x="311700" y="1375050"/>
            <a:ext cx="8520600" cy="34629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2000">
                <a:solidFill>
                  <a:srgbClr val="000000"/>
                </a:solidFill>
                <a:latin typeface="Times New Roman"/>
                <a:ea typeface="Times New Roman"/>
                <a:cs typeface="Times New Roman"/>
                <a:sym typeface="Times New Roman"/>
              </a:rPr>
              <a:t>AUTHENTICATION PHASE:</a:t>
            </a:r>
            <a:endParaRPr b="1"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This proposed system is completely authenticated in order to enhance security and corruptions of database as well as the software. A person is given access permission to this system when he/she has got a valid username and password i.e. the administrator. Hence this authentication module includes two fields where administrator (programmer) is asked to enter the username and password. The details include:</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1.      Username</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2.      Password</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